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72" r:id="rId3"/>
    <p:sldId id="256" r:id="rId4"/>
    <p:sldId id="266" r:id="rId5"/>
    <p:sldId id="265" r:id="rId6"/>
    <p:sldId id="267" r:id="rId7"/>
    <p:sldId id="268" r:id="rId8"/>
    <p:sldId id="269" r:id="rId9"/>
    <p:sldId id="257" r:id="rId10"/>
    <p:sldId id="258" r:id="rId11"/>
    <p:sldId id="259" r:id="rId12"/>
    <p:sldId id="260" r:id="rId13"/>
    <p:sldId id="261" r:id="rId14"/>
    <p:sldId id="26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34"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FF3834-EA42-49E3-8530-5E49022E07C5}"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324075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FF3834-EA42-49E3-8530-5E49022E07C5}"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329763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FF3834-EA42-49E3-8530-5E49022E07C5}"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1275816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FF3834-EA42-49E3-8530-5E49022E07C5}"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3655374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FF3834-EA42-49E3-8530-5E49022E07C5}" type="datetimeFigureOut">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1602730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FF3834-EA42-49E3-8530-5E49022E07C5}" type="datetimeFigureOut">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3911266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FF3834-EA42-49E3-8530-5E49022E07C5}" type="datetimeFigureOut">
              <a:rPr lang="en-US" smtClean="0"/>
              <a:t>7/17/2015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2440630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FF3834-EA42-49E3-8530-5E49022E07C5}" type="datetimeFigureOut">
              <a:rPr lang="en-US" smtClean="0"/>
              <a:t>7/17/2015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1725131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FF3834-EA42-49E3-8530-5E49022E07C5}" type="datetimeFigureOut">
              <a:rPr lang="en-US" smtClean="0"/>
              <a:t>7/17/2015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2557384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FF3834-EA42-49E3-8530-5E49022E07C5}" type="datetimeFigureOut">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1014075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FF3834-EA42-49E3-8530-5E49022E07C5}" type="datetimeFigureOut">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AD672-1431-4C78-99B4-0E7C92A8F0C2}" type="slidenum">
              <a:rPr lang="en-US" smtClean="0"/>
              <a:t>‹#›</a:t>
            </a:fld>
            <a:endParaRPr lang="en-US"/>
          </a:p>
        </p:txBody>
      </p:sp>
    </p:spTree>
    <p:extLst>
      <p:ext uri="{BB962C8B-B14F-4D97-AF65-F5344CB8AC3E}">
        <p14:creationId xmlns:p14="http://schemas.microsoft.com/office/powerpoint/2010/main" val="1148550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sharpenSoften amount="-50000"/>
                    </a14:imgEffect>
                    <a14:imgEffect>
                      <a14:brightnessContrast bright="-20000" contrast="40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FF3834-EA42-49E3-8530-5E49022E07C5}" type="datetimeFigureOut">
              <a:rPr lang="en-US" smtClean="0"/>
              <a:t>7/17/2015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4AD672-1431-4C78-99B4-0E7C92A8F0C2}" type="slidenum">
              <a:rPr lang="en-US" smtClean="0"/>
              <a:t>‹#›</a:t>
            </a:fld>
            <a:endParaRPr lang="en-US"/>
          </a:p>
        </p:txBody>
      </p:sp>
    </p:spTree>
    <p:extLst>
      <p:ext uri="{BB962C8B-B14F-4D97-AF65-F5344CB8AC3E}">
        <p14:creationId xmlns:p14="http://schemas.microsoft.com/office/powerpoint/2010/main" val="3879965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116" y="2057400"/>
            <a:ext cx="8848897" cy="30162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a-IR" sz="19000" b="1" dirty="0" smtClean="0">
                <a:ln w="11430">
                  <a:solidFill>
                    <a:schemeClr val="tx1">
                      <a:lumMod val="65000"/>
                      <a:lumOff val="35000"/>
                    </a:schemeClr>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IranNastaliq" pitchFamily="18" charset="0"/>
                <a:cs typeface="IranNastaliq" pitchFamily="18" charset="0"/>
              </a:rPr>
              <a:t>بسم الله الرحمن الرحیم</a:t>
            </a:r>
            <a:endParaRPr lang="en-US" sz="19000" b="1" dirty="0">
              <a:ln w="11430">
                <a:solidFill>
                  <a:schemeClr val="tx1">
                    <a:lumMod val="65000"/>
                    <a:lumOff val="35000"/>
                  </a:schemeClr>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IranNastaliq" pitchFamily="18" charset="0"/>
              <a:cs typeface="IranNastaliq" pitchFamily="18" charset="0"/>
            </a:endParaRPr>
          </a:p>
        </p:txBody>
      </p:sp>
    </p:spTree>
    <p:extLst>
      <p:ext uri="{BB962C8B-B14F-4D97-AF65-F5344CB8AC3E}">
        <p14:creationId xmlns:p14="http://schemas.microsoft.com/office/powerpoint/2010/main" val="96437790"/>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845" y="228600"/>
            <a:ext cx="9144000" cy="2677656"/>
          </a:xfrm>
          <a:prstGeom prst="rect">
            <a:avLst/>
          </a:prstGeom>
        </p:spPr>
        <p:txBody>
          <a:bodyPr wrap="square">
            <a:spAutoFit/>
          </a:bodyPr>
          <a:lstStyle/>
          <a:p>
            <a:pPr algn="r" rtl="1"/>
            <a:r>
              <a:rPr lang="fa-IR" sz="2400" dirty="0">
                <a:solidFill>
                  <a:schemeClr val="bg1">
                    <a:lumMod val="95000"/>
                  </a:schemeClr>
                </a:solidFill>
                <a:latin typeface="Adobe Arabic" pitchFamily="18" charset="-78"/>
                <a:cs typeface="Adobe Arabic" pitchFamily="18" charset="-78"/>
              </a:rPr>
              <a:t>سایت پروژه بخشی از اراضی شهری است که در کنار دریا قرار گرفته، دروازه ای است برای ورود به فضایی حفاظت شده، بکر و الهام بخش جهت طراحی موضوع پروژه. چنین عباراتی در مورد سایت، دیدگاهی را برای خلق فضای باز ایجاد میکند که باعث ارتقاء کیفیت موضوع خاص پروژه شده در حالیکه شخصیتی چند لایه به عنوان یک مقصد تفریحی فرهنگی برای آن تعریف میکند. فضاهای باز جدید به همراه مسیرهای ارتباطی به اجتماعات اطراف، دسترسی هایی را به اراضی کناره آب و مناظر بی نظیری از خط آسمان منهتن ایجاد می کند. این طراحی که بر پایه ترکیب نوآورانه سیستم های فعال و غیرفعال و مجموعه ای از ابداعات پایدارمتکی است، منطقه </a:t>
            </a:r>
            <a:r>
              <a:rPr lang="en-US" sz="2400" dirty="0">
                <a:solidFill>
                  <a:schemeClr val="bg1">
                    <a:lumMod val="95000"/>
                  </a:schemeClr>
                </a:solidFill>
                <a:latin typeface="Adobe Arabic" pitchFamily="18" charset="-78"/>
                <a:cs typeface="Adobe Arabic" pitchFamily="18" charset="-78"/>
              </a:rPr>
              <a:t>Hunters Point South </a:t>
            </a:r>
            <a:r>
              <a:rPr lang="fa-IR" sz="2400" dirty="0">
                <a:solidFill>
                  <a:schemeClr val="bg1">
                    <a:lumMod val="95000"/>
                  </a:schemeClr>
                </a:solidFill>
                <a:latin typeface="Adobe Arabic" pitchFamily="18" charset="-78"/>
                <a:cs typeface="Adobe Arabic" pitchFamily="18" charset="-78"/>
              </a:rPr>
              <a:t>را به یک نمونه اکولوژیکی- فرهنگی جدید تغییر شکل داده است.</a:t>
            </a:r>
            <a:endParaRPr lang="en-US" sz="2400" dirty="0">
              <a:solidFill>
                <a:schemeClr val="bg1">
                  <a:lumMod val="95000"/>
                </a:schemeClr>
              </a:solidFill>
              <a:latin typeface="Adobe Arabic" pitchFamily="18" charset="-78"/>
              <a:cs typeface="Adobe Arabic" pitchFamily="18" charset="-78"/>
            </a:endParaRPr>
          </a:p>
        </p:txBody>
      </p:sp>
      <p:pic>
        <p:nvPicPr>
          <p:cNvPr id="2050" name="Picture 2" descr="C:\Users\Farid\Desktop\Hunters-point- Setavin (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743199"/>
            <a:ext cx="6172200" cy="41148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712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Farid\Desktop\Hunters-point- Setavin (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42499"/>
            <a:ext cx="8361017" cy="5562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7626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Farid\Desktop\Hunters-point- Setavin (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57200"/>
            <a:ext cx="8991600" cy="5994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7987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Farid\Desktop\Hunters-point- Setavin (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951" y="533400"/>
            <a:ext cx="8680449" cy="57751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0341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Farid\Desktop\Hunters-point- Setavin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6200"/>
            <a:ext cx="6629400" cy="69776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6904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800557" y="2218492"/>
            <a:ext cx="5943600" cy="677108"/>
          </a:xfrm>
          <a:prstGeom prst="rect">
            <a:avLst/>
          </a:prstGeom>
          <a:noFill/>
        </p:spPr>
        <p:txBody>
          <a:bodyPr wrap="square" rtlCol="0">
            <a:spAutoFit/>
          </a:bodyPr>
          <a:lstStyle/>
          <a:p>
            <a:r>
              <a:rPr lang="fa-IR" sz="3800" dirty="0" smtClean="0">
                <a:solidFill>
                  <a:srgbClr val="0070C0"/>
                </a:solidFill>
                <a:latin typeface="Neirizi" pitchFamily="2" charset="0"/>
                <a:cs typeface="Neirizi" pitchFamily="2" charset="0"/>
              </a:rPr>
              <a:t>درس</a:t>
            </a:r>
            <a:endParaRPr lang="en-US" sz="3800" dirty="0">
              <a:solidFill>
                <a:srgbClr val="0070C0"/>
              </a:solidFill>
              <a:latin typeface="Neirizi" pitchFamily="2" charset="0"/>
              <a:cs typeface="Neirizi" pitchFamily="2" charset="0"/>
            </a:endParaRPr>
          </a:p>
        </p:txBody>
      </p:sp>
      <p:sp>
        <p:nvSpPr>
          <p:cNvPr id="10" name="TextBox 9"/>
          <p:cNvSpPr txBox="1"/>
          <p:nvPr/>
        </p:nvSpPr>
        <p:spPr>
          <a:xfrm>
            <a:off x="175846" y="2742028"/>
            <a:ext cx="5943600" cy="523220"/>
          </a:xfrm>
          <a:prstGeom prst="rect">
            <a:avLst/>
          </a:prstGeom>
          <a:noFill/>
        </p:spPr>
        <p:txBody>
          <a:bodyPr wrap="square" rtlCol="0">
            <a:spAutoFit/>
          </a:bodyPr>
          <a:lstStyle/>
          <a:p>
            <a:pPr algn="r" rtl="1"/>
            <a:r>
              <a:rPr lang="fa-IR" sz="2800" dirty="0">
                <a:solidFill>
                  <a:srgbClr val="0070C0"/>
                </a:solidFill>
                <a:latin typeface="Neirizi" pitchFamily="2" charset="0"/>
                <a:cs typeface="Neirizi" pitchFamily="2" charset="0"/>
              </a:rPr>
              <a:t>محوطه سازی و طراحی بدنه فضاهای باز-نماها</a:t>
            </a:r>
            <a:endParaRPr lang="en-US" sz="2800" dirty="0">
              <a:solidFill>
                <a:srgbClr val="0070C0"/>
              </a:solidFill>
              <a:latin typeface="Neirizi" pitchFamily="2" charset="0"/>
              <a:cs typeface="Neirizi" pitchFamily="2" charset="0"/>
            </a:endParaRPr>
          </a:p>
        </p:txBody>
      </p:sp>
      <p:sp>
        <p:nvSpPr>
          <p:cNvPr id="11" name="TextBox 10"/>
          <p:cNvSpPr txBox="1"/>
          <p:nvPr/>
        </p:nvSpPr>
        <p:spPr>
          <a:xfrm>
            <a:off x="6304670" y="4377882"/>
            <a:ext cx="5943600" cy="677108"/>
          </a:xfrm>
          <a:prstGeom prst="rect">
            <a:avLst/>
          </a:prstGeom>
          <a:noFill/>
        </p:spPr>
        <p:txBody>
          <a:bodyPr wrap="square" rtlCol="0">
            <a:spAutoFit/>
          </a:bodyPr>
          <a:lstStyle/>
          <a:p>
            <a:r>
              <a:rPr lang="fa-IR" sz="3800" dirty="0" smtClean="0">
                <a:solidFill>
                  <a:srgbClr val="0070C0"/>
                </a:solidFill>
                <a:latin typeface="Neirizi" pitchFamily="2" charset="0"/>
                <a:cs typeface="Neirizi" pitchFamily="2" charset="0"/>
              </a:rPr>
              <a:t>استاد مربوطه</a:t>
            </a:r>
            <a:endParaRPr lang="en-US" sz="3800" dirty="0">
              <a:solidFill>
                <a:srgbClr val="0070C0"/>
              </a:solidFill>
              <a:latin typeface="Neirizi" pitchFamily="2" charset="0"/>
              <a:cs typeface="Neirizi" pitchFamily="2" charset="0"/>
            </a:endParaRPr>
          </a:p>
        </p:txBody>
      </p:sp>
      <p:sp>
        <p:nvSpPr>
          <p:cNvPr id="12" name="TextBox 11"/>
          <p:cNvSpPr txBox="1"/>
          <p:nvPr/>
        </p:nvSpPr>
        <p:spPr>
          <a:xfrm>
            <a:off x="6649329" y="5347381"/>
            <a:ext cx="5943600" cy="677108"/>
          </a:xfrm>
          <a:prstGeom prst="rect">
            <a:avLst/>
          </a:prstGeom>
          <a:noFill/>
        </p:spPr>
        <p:txBody>
          <a:bodyPr wrap="square" rtlCol="0">
            <a:spAutoFit/>
          </a:bodyPr>
          <a:lstStyle/>
          <a:p>
            <a:r>
              <a:rPr lang="fa-IR" sz="3800" dirty="0" smtClean="0">
                <a:solidFill>
                  <a:srgbClr val="0070C0"/>
                </a:solidFill>
                <a:latin typeface="Neirizi" pitchFamily="2" charset="0"/>
                <a:cs typeface="Neirizi" pitchFamily="2" charset="0"/>
              </a:rPr>
              <a:t>دانشجویان</a:t>
            </a:r>
            <a:endParaRPr lang="en-US" sz="3800" dirty="0">
              <a:solidFill>
                <a:srgbClr val="0070C0"/>
              </a:solidFill>
              <a:latin typeface="Neirizi" pitchFamily="2" charset="0"/>
              <a:cs typeface="Neirizi" pitchFamily="2" charset="0"/>
            </a:endParaRPr>
          </a:p>
        </p:txBody>
      </p:sp>
      <p:sp>
        <p:nvSpPr>
          <p:cNvPr id="15" name="TextBox 14"/>
          <p:cNvSpPr txBox="1"/>
          <p:nvPr/>
        </p:nvSpPr>
        <p:spPr>
          <a:xfrm>
            <a:off x="152400" y="6263527"/>
            <a:ext cx="5943600" cy="707886"/>
          </a:xfrm>
          <a:prstGeom prst="rect">
            <a:avLst/>
          </a:prstGeom>
          <a:noFill/>
        </p:spPr>
        <p:txBody>
          <a:bodyPr wrap="square" rtlCol="0">
            <a:spAutoFit/>
          </a:bodyPr>
          <a:lstStyle/>
          <a:p>
            <a:r>
              <a:rPr lang="fa-IR" sz="2400" dirty="0" smtClean="0">
                <a:solidFill>
                  <a:srgbClr val="0070C0"/>
                </a:solidFill>
                <a:latin typeface="Neirizi" pitchFamily="2" charset="0"/>
                <a:cs typeface="Neirizi" pitchFamily="2" charset="0"/>
              </a:rPr>
              <a:t>بهار </a:t>
            </a:r>
            <a:r>
              <a:rPr lang="fa-IR" sz="4000" dirty="0" smtClean="0">
                <a:solidFill>
                  <a:srgbClr val="0070C0"/>
                </a:solidFill>
                <a:latin typeface="Neirizi" pitchFamily="2" charset="0"/>
                <a:cs typeface="2  Kamran" pitchFamily="2" charset="-78"/>
              </a:rPr>
              <a:t>94</a:t>
            </a:r>
            <a:endParaRPr lang="en-US" sz="4000" dirty="0">
              <a:solidFill>
                <a:srgbClr val="0070C0"/>
              </a:solidFill>
              <a:latin typeface="Neirizi" pitchFamily="2" charset="0"/>
              <a:cs typeface="2  Kamran" pitchFamily="2" charset="-78"/>
            </a:endParaRPr>
          </a:p>
        </p:txBody>
      </p:sp>
      <p:sp>
        <p:nvSpPr>
          <p:cNvPr id="16" name="TextBox 15"/>
          <p:cNvSpPr txBox="1"/>
          <p:nvPr/>
        </p:nvSpPr>
        <p:spPr>
          <a:xfrm>
            <a:off x="6649329" y="3235569"/>
            <a:ext cx="5943600" cy="677108"/>
          </a:xfrm>
          <a:prstGeom prst="rect">
            <a:avLst/>
          </a:prstGeom>
          <a:noFill/>
        </p:spPr>
        <p:txBody>
          <a:bodyPr wrap="square" rtlCol="0">
            <a:spAutoFit/>
          </a:bodyPr>
          <a:lstStyle/>
          <a:p>
            <a:r>
              <a:rPr lang="fa-IR" sz="3800" dirty="0" smtClean="0">
                <a:solidFill>
                  <a:srgbClr val="0070C0"/>
                </a:solidFill>
                <a:latin typeface="Neirizi" pitchFamily="2" charset="0"/>
                <a:cs typeface="Neirizi" pitchFamily="2" charset="0"/>
              </a:rPr>
              <a:t>موضوع</a:t>
            </a:r>
            <a:endParaRPr lang="en-US" sz="3800" dirty="0">
              <a:solidFill>
                <a:srgbClr val="0070C0"/>
              </a:solidFill>
              <a:latin typeface="Neirizi" pitchFamily="2" charset="0"/>
              <a:cs typeface="Neirizi" pitchFamily="2" charset="0"/>
            </a:endParaRPr>
          </a:p>
        </p:txBody>
      </p:sp>
      <p:sp>
        <p:nvSpPr>
          <p:cNvPr id="17" name="TextBox 16"/>
          <p:cNvSpPr txBox="1"/>
          <p:nvPr/>
        </p:nvSpPr>
        <p:spPr>
          <a:xfrm>
            <a:off x="2514600" y="3761509"/>
            <a:ext cx="5943600" cy="584775"/>
          </a:xfrm>
          <a:prstGeom prst="rect">
            <a:avLst/>
          </a:prstGeom>
          <a:noFill/>
        </p:spPr>
        <p:txBody>
          <a:bodyPr wrap="square" rtlCol="0">
            <a:spAutoFit/>
          </a:bodyPr>
          <a:lstStyle/>
          <a:p>
            <a:r>
              <a:rPr lang="fa-IR" sz="3200" dirty="0" smtClean="0">
                <a:solidFill>
                  <a:srgbClr val="0070C0"/>
                </a:solidFill>
                <a:latin typeface="Neirizi" pitchFamily="2" charset="0"/>
                <a:cs typeface="Neirizi" pitchFamily="2" charset="0"/>
              </a:rPr>
              <a:t>پارک شهری</a:t>
            </a:r>
            <a:endParaRPr lang="en-US" sz="3200" dirty="0">
              <a:solidFill>
                <a:srgbClr val="0070C0"/>
              </a:solidFill>
              <a:latin typeface="Neirizi" pitchFamily="2" charset="0"/>
              <a:cs typeface="Neirizi" pitchFamily="2" charset="0"/>
            </a:endParaRPr>
          </a:p>
        </p:txBody>
      </p:sp>
      <p:sp>
        <p:nvSpPr>
          <p:cNvPr id="18" name="TextBox 17"/>
          <p:cNvSpPr txBox="1"/>
          <p:nvPr/>
        </p:nvSpPr>
        <p:spPr>
          <a:xfrm>
            <a:off x="6556717" y="2357307"/>
            <a:ext cx="1066800" cy="646331"/>
          </a:xfrm>
          <a:prstGeom prst="rect">
            <a:avLst/>
          </a:prstGeom>
          <a:noFill/>
        </p:spPr>
        <p:txBody>
          <a:bodyPr wrap="square" rtlCol="0">
            <a:spAutoFit/>
          </a:bodyPr>
          <a:lstStyle/>
          <a:p>
            <a:r>
              <a:rPr lang="fa-IR" sz="3600" dirty="0" smtClean="0">
                <a:solidFill>
                  <a:srgbClr val="0070C0"/>
                </a:solidFill>
                <a:latin typeface="Neirizi" pitchFamily="2" charset="0"/>
                <a:cs typeface="Neirizi" pitchFamily="2" charset="0"/>
              </a:rPr>
              <a:t>:</a:t>
            </a:r>
            <a:endParaRPr lang="en-US" sz="3600" dirty="0">
              <a:solidFill>
                <a:srgbClr val="0070C0"/>
              </a:solidFill>
              <a:latin typeface="Neirizi" pitchFamily="2" charset="0"/>
              <a:cs typeface="Neirizi" pitchFamily="2" charset="0"/>
            </a:endParaRPr>
          </a:p>
        </p:txBody>
      </p:sp>
      <p:sp>
        <p:nvSpPr>
          <p:cNvPr id="19" name="TextBox 18"/>
          <p:cNvSpPr txBox="1"/>
          <p:nvPr/>
        </p:nvSpPr>
        <p:spPr>
          <a:xfrm>
            <a:off x="6400800" y="3362533"/>
            <a:ext cx="1066800" cy="646331"/>
          </a:xfrm>
          <a:prstGeom prst="rect">
            <a:avLst/>
          </a:prstGeom>
          <a:noFill/>
        </p:spPr>
        <p:txBody>
          <a:bodyPr wrap="square" rtlCol="0">
            <a:spAutoFit/>
          </a:bodyPr>
          <a:lstStyle/>
          <a:p>
            <a:r>
              <a:rPr lang="fa-IR" sz="3600" dirty="0" smtClean="0">
                <a:solidFill>
                  <a:srgbClr val="0070C0"/>
                </a:solidFill>
                <a:latin typeface="Neirizi" pitchFamily="2" charset="0"/>
                <a:cs typeface="Neirizi" pitchFamily="2" charset="0"/>
              </a:rPr>
              <a:t>:</a:t>
            </a:r>
            <a:endParaRPr lang="en-US" sz="3600" dirty="0">
              <a:solidFill>
                <a:srgbClr val="0070C0"/>
              </a:solidFill>
              <a:latin typeface="Neirizi" pitchFamily="2" charset="0"/>
              <a:cs typeface="Neirizi" pitchFamily="2" charset="0"/>
            </a:endParaRPr>
          </a:p>
        </p:txBody>
      </p:sp>
      <p:sp>
        <p:nvSpPr>
          <p:cNvPr id="20" name="TextBox 19"/>
          <p:cNvSpPr txBox="1"/>
          <p:nvPr/>
        </p:nvSpPr>
        <p:spPr>
          <a:xfrm>
            <a:off x="6096000" y="4408659"/>
            <a:ext cx="1066800" cy="646331"/>
          </a:xfrm>
          <a:prstGeom prst="rect">
            <a:avLst/>
          </a:prstGeom>
          <a:noFill/>
        </p:spPr>
        <p:txBody>
          <a:bodyPr wrap="square" rtlCol="0">
            <a:spAutoFit/>
          </a:bodyPr>
          <a:lstStyle/>
          <a:p>
            <a:r>
              <a:rPr lang="fa-IR" sz="3600" dirty="0" smtClean="0">
                <a:solidFill>
                  <a:srgbClr val="0070C0"/>
                </a:solidFill>
                <a:latin typeface="Neirizi" pitchFamily="2" charset="0"/>
                <a:cs typeface="Neirizi" pitchFamily="2" charset="0"/>
              </a:rPr>
              <a:t>:</a:t>
            </a:r>
            <a:endParaRPr lang="en-US" sz="3600" dirty="0">
              <a:solidFill>
                <a:srgbClr val="0070C0"/>
              </a:solidFill>
              <a:latin typeface="Neirizi" pitchFamily="2" charset="0"/>
              <a:cs typeface="Neirizi" pitchFamily="2" charset="0"/>
            </a:endParaRPr>
          </a:p>
        </p:txBody>
      </p:sp>
      <p:sp>
        <p:nvSpPr>
          <p:cNvPr id="21" name="TextBox 20"/>
          <p:cNvSpPr txBox="1"/>
          <p:nvPr/>
        </p:nvSpPr>
        <p:spPr>
          <a:xfrm>
            <a:off x="6400800" y="5403231"/>
            <a:ext cx="1066800" cy="646331"/>
          </a:xfrm>
          <a:prstGeom prst="rect">
            <a:avLst/>
          </a:prstGeom>
          <a:noFill/>
        </p:spPr>
        <p:txBody>
          <a:bodyPr wrap="square" rtlCol="0">
            <a:spAutoFit/>
          </a:bodyPr>
          <a:lstStyle/>
          <a:p>
            <a:r>
              <a:rPr lang="fa-IR" sz="3600" dirty="0" smtClean="0">
                <a:solidFill>
                  <a:srgbClr val="0070C0"/>
                </a:solidFill>
                <a:latin typeface="Neirizi" pitchFamily="2" charset="0"/>
                <a:cs typeface="Neirizi" pitchFamily="2" charset="0"/>
              </a:rPr>
              <a:t>:</a:t>
            </a:r>
            <a:endParaRPr lang="en-US" sz="3600" dirty="0">
              <a:solidFill>
                <a:srgbClr val="0070C0"/>
              </a:solidFill>
              <a:latin typeface="Neirizi" pitchFamily="2" charset="0"/>
              <a:cs typeface="Neirizi" pitchFamily="2" charset="0"/>
            </a:endParaRPr>
          </a:p>
        </p:txBody>
      </p:sp>
    </p:spTree>
    <p:extLst>
      <p:ext uri="{BB962C8B-B14F-4D97-AF65-F5344CB8AC3E}">
        <p14:creationId xmlns:p14="http://schemas.microsoft.com/office/powerpoint/2010/main" val="320038904"/>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3353"/>
            <a:ext cx="9144000" cy="3939540"/>
          </a:xfrm>
          <a:prstGeom prst="rect">
            <a:avLst/>
          </a:prstGeom>
        </p:spPr>
        <p:txBody>
          <a:bodyPr wrap="square">
            <a:spAutoFit/>
          </a:bodyPr>
          <a:lstStyle/>
          <a:p>
            <a:pPr algn="r" rtl="1"/>
            <a:r>
              <a:rPr lang="fa-IR" sz="2500" dirty="0">
                <a:solidFill>
                  <a:schemeClr val="bg1">
                    <a:lumMod val="95000"/>
                  </a:schemeClr>
                </a:solidFill>
                <a:latin typeface="Adobe Arabic" pitchFamily="18" charset="-78"/>
                <a:cs typeface="Adobe Arabic" pitchFamily="18" charset="-78"/>
              </a:rPr>
              <a:t> تعریف پارک شهری: </a:t>
            </a:r>
            <a:r>
              <a:rPr lang="fa-IR" sz="2500" dirty="0" smtClean="0">
                <a:solidFill>
                  <a:schemeClr val="bg1">
                    <a:lumMod val="95000"/>
                  </a:schemeClr>
                </a:solidFill>
                <a:latin typeface="Adobe Arabic" pitchFamily="18" charset="-78"/>
                <a:cs typeface="Adobe Arabic" pitchFamily="18" charset="-78"/>
              </a:rPr>
              <a:t/>
            </a:r>
            <a:br>
              <a:rPr lang="fa-IR" sz="2500" dirty="0" smtClean="0">
                <a:solidFill>
                  <a:schemeClr val="bg1">
                    <a:lumMod val="95000"/>
                  </a:schemeClr>
                </a:solidFill>
                <a:latin typeface="Adobe Arabic" pitchFamily="18" charset="-78"/>
                <a:cs typeface="Adobe Arabic" pitchFamily="18" charset="-78"/>
              </a:rPr>
            </a:br>
            <a:r>
              <a:rPr lang="fa-IR" sz="2500" dirty="0">
                <a:solidFill>
                  <a:schemeClr val="bg1">
                    <a:lumMod val="95000"/>
                  </a:schemeClr>
                </a:solidFill>
                <a:latin typeface="Adobe Arabic" pitchFamily="18" charset="-78"/>
                <a:cs typeface="Adobe Arabic" pitchFamily="18" charset="-78"/>
              </a:rPr>
              <a:t>پارکهای شهری که دارای جنبه های تفریحی ، تفرجی ، فرهنگی و بالاخره زیست محیطی و سالم سازی محیط هستند و جنبه های سرویس دهی به مناطق مختلف شهر را دارا می باشند </a:t>
            </a:r>
            <a:r>
              <a:rPr lang="en-US" sz="2500" dirty="0" smtClean="0">
                <a:solidFill>
                  <a:schemeClr val="bg1">
                    <a:lumMod val="95000"/>
                  </a:schemeClr>
                </a:solidFill>
                <a:latin typeface="Adobe Arabic" pitchFamily="18" charset="-78"/>
                <a:cs typeface="Adobe Arabic" pitchFamily="18" charset="-78"/>
              </a:rPr>
              <a:t>.</a:t>
            </a:r>
            <a:r>
              <a:rPr lang="fa-IR" sz="2500" dirty="0" smtClean="0">
                <a:solidFill>
                  <a:schemeClr val="bg1">
                    <a:lumMod val="95000"/>
                  </a:schemeClr>
                </a:solidFill>
                <a:latin typeface="Adobe Arabic" pitchFamily="18" charset="-78"/>
                <a:cs typeface="Adobe Arabic" pitchFamily="18" charset="-78"/>
              </a:rPr>
              <a:t> و یا به عبارتی دیگر</a:t>
            </a:r>
            <a:br>
              <a:rPr lang="fa-IR" sz="2500" dirty="0" smtClean="0">
                <a:solidFill>
                  <a:schemeClr val="bg1">
                    <a:lumMod val="95000"/>
                  </a:schemeClr>
                </a:solidFill>
                <a:latin typeface="Adobe Arabic" pitchFamily="18" charset="-78"/>
                <a:cs typeface="Adobe Arabic" pitchFamily="18" charset="-78"/>
              </a:rPr>
            </a:br>
            <a:r>
              <a:rPr lang="fa-IR" sz="2500" b="1" dirty="0">
                <a:solidFill>
                  <a:schemeClr val="bg1">
                    <a:lumMod val="95000"/>
                  </a:schemeClr>
                </a:solidFill>
                <a:latin typeface="Adobe Arabic" pitchFamily="18" charset="-78"/>
                <a:cs typeface="Adobe Arabic" pitchFamily="18" charset="-78"/>
              </a:rPr>
              <a:t>براي واژه پارك مفاهيم زيادي بكار برده شده است .يكي از آنها تعاريفي است كه فرهنگ وبستر از پارك دارد كه طبق آن پاركها به اين گونه تعريف شده اند:</a:t>
            </a:r>
            <a:endParaRPr lang="fa-IR" sz="2500" dirty="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1.مناطقي </a:t>
            </a:r>
            <a:r>
              <a:rPr lang="fa-IR" sz="2500" b="1" dirty="0">
                <a:solidFill>
                  <a:schemeClr val="bg1">
                    <a:lumMod val="95000"/>
                  </a:schemeClr>
                </a:solidFill>
                <a:latin typeface="Adobe Arabic" pitchFamily="18" charset="-78"/>
                <a:cs typeface="Adobe Arabic" pitchFamily="18" charset="-78"/>
              </a:rPr>
              <a:t>از جنگل .كوه و دشت با مناظر زيبا و ديدني جهت استفاده عموم.</a:t>
            </a:r>
            <a:endParaRPr lang="fa-IR" sz="2500" dirty="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2.مناطقي </a:t>
            </a:r>
            <a:r>
              <a:rPr lang="fa-IR" sz="2500" b="1" dirty="0">
                <a:solidFill>
                  <a:schemeClr val="bg1">
                    <a:lumMod val="95000"/>
                  </a:schemeClr>
                </a:solidFill>
                <a:latin typeface="Adobe Arabic" pitchFamily="18" charset="-78"/>
                <a:cs typeface="Adobe Arabic" pitchFamily="18" charset="-78"/>
              </a:rPr>
              <a:t>در داخل و يا حاشيه شهرها كه براي تفرج عموم در نظر گرفته شده اند.</a:t>
            </a:r>
            <a:endParaRPr lang="fa-IR" sz="2500" dirty="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3.مناطقي </a:t>
            </a:r>
            <a:r>
              <a:rPr lang="fa-IR" sz="2500" b="1" dirty="0">
                <a:solidFill>
                  <a:schemeClr val="bg1">
                    <a:lumMod val="95000"/>
                  </a:schemeClr>
                </a:solidFill>
                <a:latin typeface="Adobe Arabic" pitchFamily="18" charset="-78"/>
                <a:cs typeface="Adobe Arabic" pitchFamily="18" charset="-78"/>
              </a:rPr>
              <a:t>در داخل شهر كه داراي نيمكت و درخت و... است.</a:t>
            </a:r>
            <a:endParaRPr lang="fa-IR" sz="2500" dirty="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4.مناطقي </a:t>
            </a:r>
            <a:r>
              <a:rPr lang="fa-IR" sz="2500" b="1" dirty="0">
                <a:solidFill>
                  <a:schemeClr val="bg1">
                    <a:lumMod val="95000"/>
                  </a:schemeClr>
                </a:solidFill>
                <a:latin typeface="Adobe Arabic" pitchFamily="18" charset="-78"/>
                <a:cs typeface="Adobe Arabic" pitchFamily="18" charset="-78"/>
              </a:rPr>
              <a:t>براي حفظ حيات وحش كه طبق دستورالعمل دولت در نظر گرفته ميشوند</a:t>
            </a:r>
            <a:r>
              <a:rPr lang="fa-IR" sz="2500" b="1" dirty="0" smtClean="0">
                <a:solidFill>
                  <a:schemeClr val="bg1">
                    <a:lumMod val="95000"/>
                  </a:schemeClr>
                </a:solidFill>
                <a:latin typeface="Adobe Arabic" pitchFamily="18" charset="-78"/>
                <a:cs typeface="Adobe Arabic" pitchFamily="18" charset="-78"/>
              </a:rPr>
              <a:t>.</a:t>
            </a:r>
            <a:r>
              <a:rPr lang="fa-IR" sz="2500" dirty="0" smtClean="0">
                <a:solidFill>
                  <a:schemeClr val="bg1">
                    <a:lumMod val="95000"/>
                  </a:schemeClr>
                </a:solidFill>
                <a:latin typeface="Adobe Arabic" pitchFamily="18" charset="-78"/>
                <a:cs typeface="Adobe Arabic" pitchFamily="18" charset="-78"/>
              </a:rPr>
              <a:t/>
            </a:r>
            <a:br>
              <a:rPr lang="fa-IR" sz="2500" dirty="0" smtClean="0">
                <a:solidFill>
                  <a:schemeClr val="bg1">
                    <a:lumMod val="95000"/>
                  </a:schemeClr>
                </a:solidFill>
                <a:latin typeface="Adobe Arabic" pitchFamily="18" charset="-78"/>
                <a:cs typeface="Adobe Arabic" pitchFamily="18" charset="-78"/>
              </a:rPr>
            </a:br>
            <a:r>
              <a:rPr lang="fa-IR" sz="2500" b="1" dirty="0">
                <a:solidFill>
                  <a:schemeClr val="bg1">
                    <a:lumMod val="95000"/>
                  </a:schemeClr>
                </a:solidFill>
                <a:latin typeface="Adobe Arabic" pitchFamily="18" charset="-78"/>
                <a:cs typeface="Adobe Arabic" pitchFamily="18" charset="-78"/>
              </a:rPr>
              <a:t>5.پديدههاي استثنايي </a:t>
            </a:r>
            <a:r>
              <a:rPr lang="fa-IR" sz="2500" b="1" dirty="0" smtClean="0">
                <a:solidFill>
                  <a:schemeClr val="bg1">
                    <a:lumMod val="95000"/>
                  </a:schemeClr>
                </a:solidFill>
                <a:latin typeface="Adobe Arabic" pitchFamily="18" charset="-78"/>
                <a:cs typeface="Adobe Arabic" pitchFamily="18" charset="-78"/>
              </a:rPr>
              <a:t>كشور</a:t>
            </a:r>
            <a:endParaRPr lang="en-US" sz="2500" dirty="0">
              <a:solidFill>
                <a:schemeClr val="bg1">
                  <a:lumMod val="95000"/>
                </a:schemeClr>
              </a:solidFill>
              <a:latin typeface="Adobe Arabic" pitchFamily="18" charset="-78"/>
              <a:cs typeface="Adobe Arabic" pitchFamily="18" charset="-78"/>
            </a:endParaRPr>
          </a:p>
        </p:txBody>
      </p:sp>
    </p:spTree>
    <p:extLst>
      <p:ext uri="{BB962C8B-B14F-4D97-AF65-F5344CB8AC3E}">
        <p14:creationId xmlns:p14="http://schemas.microsoft.com/office/powerpoint/2010/main" val="33370665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Farid\Desktop\27429-BigP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685800"/>
            <a:ext cx="7416801" cy="5562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7377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152400"/>
            <a:ext cx="9067800" cy="7402026"/>
          </a:xfrm>
          <a:prstGeom prst="rect">
            <a:avLst/>
          </a:prstGeom>
        </p:spPr>
        <p:txBody>
          <a:bodyPr wrap="square">
            <a:spAutoFit/>
          </a:bodyPr>
          <a:lstStyle/>
          <a:p>
            <a:pPr algn="r" rtl="1"/>
            <a:r>
              <a:rPr lang="fa-IR" sz="2500" dirty="0" smtClean="0">
                <a:solidFill>
                  <a:schemeClr val="bg1">
                    <a:lumMod val="95000"/>
                  </a:schemeClr>
                </a:solidFill>
                <a:latin typeface="Adobe Arabic" pitchFamily="18" charset="-78"/>
                <a:cs typeface="Adobe Arabic" pitchFamily="18" charset="-78"/>
              </a:rPr>
              <a:t/>
            </a:r>
            <a:br>
              <a:rPr lang="fa-IR" sz="2500" dirty="0" smtClean="0">
                <a:solidFill>
                  <a:schemeClr val="bg1">
                    <a:lumMod val="95000"/>
                  </a:schemeClr>
                </a:solidFill>
                <a:latin typeface="Adobe Arabic" pitchFamily="18" charset="-78"/>
                <a:cs typeface="Adobe Arabic" pitchFamily="18" charset="-78"/>
              </a:rPr>
            </a:br>
            <a:r>
              <a:rPr lang="fa-IR" sz="2500" b="1" dirty="0" smtClean="0">
                <a:solidFill>
                  <a:schemeClr val="bg1">
                    <a:lumMod val="95000"/>
                  </a:schemeClr>
                </a:solidFill>
                <a:latin typeface="Adobe Arabic" pitchFamily="18" charset="-78"/>
                <a:cs typeface="Adobe Arabic" pitchFamily="18" charset="-78"/>
              </a:rPr>
              <a:t>هدف از ایجاد پارک:</a:t>
            </a:r>
            <a:r>
              <a:rPr lang="fa-IR" sz="2500" dirty="0" smtClean="0">
                <a:solidFill>
                  <a:schemeClr val="bg1">
                    <a:lumMod val="95000"/>
                  </a:schemeClr>
                </a:solidFill>
                <a:latin typeface="Adobe Arabic" pitchFamily="18" charset="-78"/>
                <a:cs typeface="Adobe Arabic" pitchFamily="18" charset="-78"/>
              </a:rPr>
              <a:t/>
            </a:r>
            <a:br>
              <a:rPr lang="fa-IR" sz="2500" dirty="0" smtClean="0">
                <a:solidFill>
                  <a:schemeClr val="bg1">
                    <a:lumMod val="95000"/>
                  </a:schemeClr>
                </a:solidFill>
                <a:latin typeface="Adobe Arabic" pitchFamily="18" charset="-78"/>
                <a:cs typeface="Adobe Arabic" pitchFamily="18" charset="-78"/>
              </a:rPr>
            </a:br>
            <a:r>
              <a:rPr lang="fa-IR" sz="2500" b="1" dirty="0" smtClean="0">
                <a:solidFill>
                  <a:schemeClr val="bg1">
                    <a:lumMod val="95000"/>
                  </a:schemeClr>
                </a:solidFill>
                <a:latin typeface="Adobe Arabic" pitchFamily="18" charset="-78"/>
                <a:cs typeface="Adobe Arabic" pitchFamily="18" charset="-78"/>
              </a:rPr>
              <a:t>.احداث پاركها و ايجاد فضاي سبز در تلطيف هوا و افزايش کیفيتآن موثر اند.</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.مردم بخشي از اوقات فراغت خود را در فضاي سبز سپري ميكنند و با قدم زدن در پارك و نشستن زير سايه درختان خستگي كار روزانه را از تن به در كرده و تمدد اعصاب مي كنند.</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فضاي سبز پاركها و بوستان ها در ايجاد چشم انداز دلنواز در فضاي شهري نقش دارند و آرامبخش جسم و روح اند.</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.فضاهاي سبز شهري گاهي براي عملكردهاي اجتماعي و فرهنگي نيز استفاده مي شوند.</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.پاركها فضايي به منظور بهسازي محيط اند و ضرورت آنها خصوصا در نقاط پر تراكم بزرگ احساس مي شود.</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.احداث فضاي بازي براي كودكان</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.مكاني براي آموختن و آموزش فردي و گروهي</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.گرد هم آوردن افراد جامعه و نزديك كردن مردم به طبيعت.در واقع با گرد هم آوردن طبقات مختلف جامعه و نزديك كردن مردم به طبيعت و از بين بردن ناهنجاري هاي ناشي از زندگي شهري و ماشيني انسان ها براي ايجاد تعادل رواني در جامعه ضروري اند.</a:t>
            </a:r>
            <a:endParaRPr lang="fa-IR" sz="2500" dirty="0" smtClean="0">
              <a:solidFill>
                <a:schemeClr val="bg1">
                  <a:lumMod val="95000"/>
                </a:schemeClr>
              </a:solidFill>
              <a:latin typeface="Adobe Arabic" pitchFamily="18" charset="-78"/>
              <a:cs typeface="Adobe Arabic" pitchFamily="18" charset="-78"/>
            </a:endParaRPr>
          </a:p>
          <a:p>
            <a:pPr algn="r" rtl="1"/>
            <a:r>
              <a:rPr lang="fa-IR" sz="2500" b="1" dirty="0" smtClean="0">
                <a:solidFill>
                  <a:schemeClr val="bg1">
                    <a:lumMod val="95000"/>
                  </a:schemeClr>
                </a:solidFill>
                <a:latin typeface="Adobe Arabic" pitchFamily="18" charset="-78"/>
                <a:cs typeface="Adobe Arabic" pitchFamily="18" charset="-78"/>
              </a:rPr>
              <a:t>.نمايشگاهي زنده از انواع درختان .درختچه ها وگلها و ساير گياهان</a:t>
            </a:r>
            <a:r>
              <a:rPr lang="en-US" sz="2500" b="1" dirty="0" smtClean="0">
                <a:solidFill>
                  <a:schemeClr val="bg1">
                    <a:lumMod val="95000"/>
                  </a:schemeClr>
                </a:solidFill>
                <a:latin typeface="Adobe Arabic" pitchFamily="18" charset="-78"/>
                <a:cs typeface="Adobe Arabic" pitchFamily="18" charset="-78"/>
              </a:rPr>
              <a:t> </a:t>
            </a:r>
            <a:r>
              <a:rPr lang="fa-IR" sz="2500" b="1" dirty="0" smtClean="0">
                <a:solidFill>
                  <a:schemeClr val="bg1">
                    <a:lumMod val="95000"/>
                  </a:schemeClr>
                </a:solidFill>
                <a:latin typeface="Adobe Arabic" pitchFamily="18" charset="-78"/>
                <a:cs typeface="Adobe Arabic" pitchFamily="18" charset="-78"/>
              </a:rPr>
              <a:t>.به منظور نگهداري عده اي از جانوران و تهيه محيط زيست آنها</a:t>
            </a:r>
            <a:r>
              <a:rPr lang="en-US" sz="2500" b="1" dirty="0" smtClean="0">
                <a:solidFill>
                  <a:schemeClr val="bg1">
                    <a:lumMod val="95000"/>
                  </a:schemeClr>
                </a:solidFill>
                <a:latin typeface="Adobe Arabic" pitchFamily="18" charset="-78"/>
                <a:cs typeface="Adobe Arabic" pitchFamily="18" charset="-78"/>
              </a:rPr>
              <a:t> </a:t>
            </a:r>
            <a:r>
              <a:rPr lang="fa-IR" sz="2500" b="1" dirty="0" smtClean="0">
                <a:solidFill>
                  <a:schemeClr val="bg1">
                    <a:lumMod val="95000"/>
                  </a:schemeClr>
                </a:solidFill>
                <a:latin typeface="Adobe Arabic" pitchFamily="18" charset="-78"/>
                <a:cs typeface="Adobe Arabic" pitchFamily="18" charset="-78"/>
              </a:rPr>
              <a:t>.تهيه محلي براي جلوه گر ساختن هنر معماري با استفاده از بناها و</a:t>
            </a:r>
            <a:r>
              <a:rPr lang="fa-IR" sz="2500" dirty="0" smtClean="0">
                <a:solidFill>
                  <a:schemeClr val="bg1">
                    <a:lumMod val="95000"/>
                  </a:schemeClr>
                </a:solidFill>
                <a:latin typeface="Adobe Arabic" pitchFamily="18" charset="-78"/>
                <a:cs typeface="Adobe Arabic" pitchFamily="18" charset="-78"/>
              </a:rPr>
              <a:t/>
            </a:r>
            <a:br>
              <a:rPr lang="fa-IR" sz="2500" dirty="0" smtClean="0">
                <a:solidFill>
                  <a:schemeClr val="bg1">
                    <a:lumMod val="95000"/>
                  </a:schemeClr>
                </a:solidFill>
                <a:latin typeface="Adobe Arabic" pitchFamily="18" charset="-78"/>
                <a:cs typeface="Adobe Arabic" pitchFamily="18" charset="-78"/>
              </a:rPr>
            </a:br>
            <a:r>
              <a:rPr lang="fa-IR" sz="2500" b="1" dirty="0" smtClean="0">
                <a:solidFill>
                  <a:schemeClr val="bg1">
                    <a:lumMod val="95000"/>
                  </a:schemeClr>
                </a:solidFill>
                <a:latin typeface="Adobe Arabic" pitchFamily="18" charset="-78"/>
                <a:cs typeface="Adobe Arabic" pitchFamily="18" charset="-78"/>
              </a:rPr>
              <a:t>آبنما ها و كار با سنگ و خاك و گياهان.</a:t>
            </a:r>
            <a:endParaRPr lang="fa-IR" sz="2500" dirty="0" smtClean="0">
              <a:solidFill>
                <a:schemeClr val="bg1">
                  <a:lumMod val="95000"/>
                </a:schemeClr>
              </a:solidFill>
              <a:latin typeface="Adobe Arabic" pitchFamily="18" charset="-78"/>
              <a:cs typeface="Adobe Arabic" pitchFamily="18" charset="-78"/>
            </a:endParaRPr>
          </a:p>
          <a:p>
            <a:pPr algn="r" rtl="1"/>
            <a:r>
              <a:rPr lang="fa-IR" sz="2500" dirty="0" smtClean="0">
                <a:solidFill>
                  <a:schemeClr val="bg1">
                    <a:lumMod val="95000"/>
                  </a:schemeClr>
                </a:solidFill>
                <a:latin typeface="Adobe Arabic" pitchFamily="18" charset="-78"/>
                <a:cs typeface="Adobe Arabic" pitchFamily="18" charset="-78"/>
              </a:rPr>
              <a:t/>
            </a:r>
            <a:br>
              <a:rPr lang="fa-IR" sz="2500" dirty="0" smtClean="0">
                <a:solidFill>
                  <a:schemeClr val="bg1">
                    <a:lumMod val="95000"/>
                  </a:schemeClr>
                </a:solidFill>
                <a:latin typeface="Adobe Arabic" pitchFamily="18" charset="-78"/>
                <a:cs typeface="Adobe Arabic" pitchFamily="18" charset="-78"/>
              </a:rPr>
            </a:br>
            <a:endParaRPr lang="en-US" sz="2500" dirty="0">
              <a:solidFill>
                <a:schemeClr val="bg1">
                  <a:lumMod val="95000"/>
                </a:schemeClr>
              </a:solidFill>
              <a:latin typeface="Adobe Arabic" pitchFamily="18" charset="-78"/>
              <a:cs typeface="Adobe Arabic" pitchFamily="18" charset="-78"/>
            </a:endParaRPr>
          </a:p>
        </p:txBody>
      </p:sp>
    </p:spTree>
    <p:extLst>
      <p:ext uri="{BB962C8B-B14F-4D97-AF65-F5344CB8AC3E}">
        <p14:creationId xmlns:p14="http://schemas.microsoft.com/office/powerpoint/2010/main" val="3813374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Farid\Desktop\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533400"/>
            <a:ext cx="7620000" cy="5715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20462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0"/>
            <a:ext cx="9067800" cy="2677656"/>
          </a:xfrm>
          <a:prstGeom prst="rect">
            <a:avLst/>
          </a:prstGeom>
        </p:spPr>
        <p:txBody>
          <a:bodyPr wrap="square">
            <a:spAutoFit/>
          </a:bodyPr>
          <a:lstStyle/>
          <a:p>
            <a:pPr algn="r" rtl="1"/>
            <a:r>
              <a:rPr lang="fa-IR" sz="2400" b="1" dirty="0">
                <a:solidFill>
                  <a:schemeClr val="bg1">
                    <a:lumMod val="95000"/>
                  </a:schemeClr>
                </a:solidFill>
                <a:latin typeface="Adobe Arabic" pitchFamily="18" charset="-78"/>
                <a:cs typeface="Adobe Arabic" pitchFamily="18" charset="-78"/>
              </a:rPr>
              <a:t>مکان یابی پارک ها:</a:t>
            </a:r>
            <a:r>
              <a:rPr lang="fa-IR" sz="2400" dirty="0" smtClean="0">
                <a:solidFill>
                  <a:schemeClr val="bg1">
                    <a:lumMod val="95000"/>
                  </a:schemeClr>
                </a:solidFill>
                <a:latin typeface="Adobe Arabic" pitchFamily="18" charset="-78"/>
                <a:cs typeface="Adobe Arabic" pitchFamily="18" charset="-78"/>
              </a:rPr>
              <a:t/>
            </a:r>
            <a:br>
              <a:rPr lang="fa-IR" sz="2400" dirty="0" smtClean="0">
                <a:solidFill>
                  <a:schemeClr val="bg1">
                    <a:lumMod val="95000"/>
                  </a:schemeClr>
                </a:solidFill>
                <a:latin typeface="Adobe Arabic" pitchFamily="18" charset="-78"/>
                <a:cs typeface="Adobe Arabic" pitchFamily="18" charset="-78"/>
              </a:rPr>
            </a:br>
            <a:r>
              <a:rPr lang="fa-IR" sz="2400" b="1" dirty="0">
                <a:solidFill>
                  <a:schemeClr val="bg1">
                    <a:lumMod val="95000"/>
                  </a:schemeClr>
                </a:solidFill>
                <a:latin typeface="Adobe Arabic" pitchFamily="18" charset="-78"/>
                <a:cs typeface="Adobe Arabic" pitchFamily="18" charset="-78"/>
              </a:rPr>
              <a:t>نمودن پتانسيل ها و محدوديت هاي فضا. مشكلات و كاهش امنيت در پاركهاي شهري ناشي از مكان يابي غلط و مشخص نبودن سرانه فضاي سبز بر حسب نفر در شهرها و عدم رعايت سلسله مراتب شهري شامل:</a:t>
            </a:r>
            <a:endParaRPr lang="fa-IR" sz="2400" dirty="0">
              <a:solidFill>
                <a:schemeClr val="bg1">
                  <a:lumMod val="95000"/>
                </a:schemeClr>
              </a:solidFill>
              <a:latin typeface="Adobe Arabic" pitchFamily="18" charset="-78"/>
              <a:cs typeface="Adobe Arabic" pitchFamily="18" charset="-78"/>
            </a:endParaRPr>
          </a:p>
          <a:p>
            <a:pPr algn="r" rtl="1"/>
            <a:r>
              <a:rPr lang="fa-IR" sz="2400" b="1" dirty="0">
                <a:solidFill>
                  <a:schemeClr val="bg1">
                    <a:lumMod val="95000"/>
                  </a:schemeClr>
                </a:solidFill>
                <a:latin typeface="Adobe Arabic" pitchFamily="18" charset="-78"/>
                <a:cs typeface="Adobe Arabic" pitchFamily="18" charset="-78"/>
              </a:rPr>
              <a:t>مكانهاي داراي جمعيت زياد</a:t>
            </a:r>
            <a:endParaRPr lang="fa-IR" sz="2400" dirty="0">
              <a:solidFill>
                <a:schemeClr val="bg1">
                  <a:lumMod val="95000"/>
                </a:schemeClr>
              </a:solidFill>
              <a:latin typeface="Adobe Arabic" pitchFamily="18" charset="-78"/>
              <a:cs typeface="Adobe Arabic" pitchFamily="18" charset="-78"/>
            </a:endParaRPr>
          </a:p>
          <a:p>
            <a:pPr algn="r" rtl="1"/>
            <a:r>
              <a:rPr lang="fa-IR" sz="2400" b="1" dirty="0">
                <a:solidFill>
                  <a:schemeClr val="bg1">
                    <a:lumMod val="95000"/>
                  </a:schemeClr>
                </a:solidFill>
                <a:latin typeface="Adobe Arabic" pitchFamily="18" charset="-78"/>
                <a:cs typeface="Adobe Arabic" pitchFamily="18" charset="-78"/>
              </a:rPr>
              <a:t>مكانهاي داراي جمعيت كم</a:t>
            </a:r>
            <a:endParaRPr lang="fa-IR" sz="2400" dirty="0">
              <a:solidFill>
                <a:schemeClr val="bg1">
                  <a:lumMod val="95000"/>
                </a:schemeClr>
              </a:solidFill>
              <a:latin typeface="Adobe Arabic" pitchFamily="18" charset="-78"/>
              <a:cs typeface="Adobe Arabic" pitchFamily="18" charset="-78"/>
            </a:endParaRPr>
          </a:p>
          <a:p>
            <a:pPr algn="r" rtl="1"/>
            <a:r>
              <a:rPr lang="fa-IR" sz="2400" b="1" dirty="0">
                <a:solidFill>
                  <a:schemeClr val="bg1">
                    <a:lumMod val="95000"/>
                  </a:schemeClr>
                </a:solidFill>
                <a:latin typeface="Adobe Arabic" pitchFamily="18" charset="-78"/>
                <a:cs typeface="Adobe Arabic" pitchFamily="18" charset="-78"/>
              </a:rPr>
              <a:t>مكانهاي دارا مشكلات فرهنگي زياد</a:t>
            </a:r>
            <a:endParaRPr lang="fa-IR" sz="2400" dirty="0">
              <a:solidFill>
                <a:schemeClr val="bg1">
                  <a:lumMod val="95000"/>
                </a:schemeClr>
              </a:solidFill>
              <a:latin typeface="Adobe Arabic" pitchFamily="18" charset="-78"/>
              <a:cs typeface="Adobe Arabic" pitchFamily="18" charset="-78"/>
            </a:endParaRPr>
          </a:p>
          <a:p>
            <a:pPr algn="r" rtl="1"/>
            <a:r>
              <a:rPr lang="fa-IR" sz="2400" b="1" dirty="0">
                <a:solidFill>
                  <a:schemeClr val="bg1">
                    <a:lumMod val="95000"/>
                  </a:schemeClr>
                </a:solidFill>
                <a:latin typeface="Adobe Arabic" pitchFamily="18" charset="-78"/>
                <a:cs typeface="Adobe Arabic" pitchFamily="18" charset="-78"/>
              </a:rPr>
              <a:t>است</a:t>
            </a:r>
            <a:r>
              <a:rPr lang="fa-IR" sz="2400" b="1" dirty="0" smtClean="0">
                <a:solidFill>
                  <a:schemeClr val="bg1">
                    <a:lumMod val="95000"/>
                  </a:schemeClr>
                </a:solidFill>
                <a:latin typeface="Adobe Arabic" pitchFamily="18" charset="-78"/>
                <a:cs typeface="Adobe Arabic" pitchFamily="18" charset="-78"/>
              </a:rPr>
              <a:t>.</a:t>
            </a:r>
            <a:endParaRPr lang="fa-IR" sz="2400" dirty="0">
              <a:solidFill>
                <a:schemeClr val="bg1">
                  <a:lumMod val="95000"/>
                </a:schemeClr>
              </a:solidFill>
              <a:latin typeface="Adobe Arabic" pitchFamily="18" charset="-78"/>
              <a:cs typeface="Adobe Arabic" pitchFamily="18" charset="-78"/>
            </a:endParaRPr>
          </a:p>
        </p:txBody>
      </p:sp>
      <p:pic>
        <p:nvPicPr>
          <p:cNvPr id="9218" name="Picture 2" descr="C:\Users\Farid\Deskt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57" y="1338828"/>
            <a:ext cx="6172200" cy="54109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2291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304800"/>
            <a:ext cx="8991600" cy="7201972"/>
          </a:xfrm>
          <a:prstGeom prst="rect">
            <a:avLst/>
          </a:prstGeom>
        </p:spPr>
        <p:txBody>
          <a:bodyPr wrap="square">
            <a:spAutoFit/>
          </a:bodyPr>
          <a:lstStyle/>
          <a:p>
            <a:pPr algn="r" rtl="1"/>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مهمترين ناهنجاري ها و مشكلات ناشي از مكان يابي نادرست پاركها عبارتند از:</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1.آشفتگي در سيماي شهري</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2.استفاده كم كاربران از فضاي سبز ايجاد شده</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3.استفاده بيش از حد برد مجموعه</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4.كاهش امنيت رواني و اجتمايي</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5.عدم تعاملات اجتمايي مناسب</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6.ايجاد محدوديت براي طراح در انتخاب گياه و چيدمان گياهي</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7.ايجاد محدوديت در ارائه طرح معماري مناسب</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8.مشكل شدن مديريت و نگهداري</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9.مشكلات مربوط به آبياري و اصلاح خاك</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مكان يابي .طراحي.اجرا.نظارت و مديريت شامل:</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1.ايجاد هماهنگي كلي در طرحهاي شهري</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2.رعايت سلسله مراتب شهري در ارتباط با ايجاد انواع پاركها</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3.توجه به جمعيت.فرهنگ و مسائل اجتمايي و اقتصادي</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4.شناخت عوامل موثر محيطي در مكان يابي يا لحاظ</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5.توجه به جمعيت پارك</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6.انتخاب كاربري هاي مناسب براي پارك با توجه به محل</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7.شناخت ويژگيها و شاخص هاي هر كاربري و ارتباط با ديگر كاربري ها</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8 جانمايي مناسب كاربريها در پارك</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9.توزيع جذابيت مناسب و متعادل در طرح.</a:t>
            </a:r>
            <a:endParaRPr lang="fa-IR" sz="2100" dirty="0" smtClean="0">
              <a:solidFill>
                <a:schemeClr val="bg1">
                  <a:lumMod val="95000"/>
                </a:schemeClr>
              </a:solidFill>
              <a:latin typeface="Adobe Arabic" pitchFamily="18" charset="-78"/>
              <a:cs typeface="Adobe Arabic" pitchFamily="18" charset="-78"/>
            </a:endParaRPr>
          </a:p>
          <a:p>
            <a:pPr algn="r" rtl="1"/>
            <a:r>
              <a:rPr lang="fa-IR" sz="2100" b="1" dirty="0" smtClean="0">
                <a:solidFill>
                  <a:schemeClr val="bg1">
                    <a:lumMod val="95000"/>
                  </a:schemeClr>
                </a:solidFill>
                <a:latin typeface="Adobe Arabic" pitchFamily="18" charset="-78"/>
                <a:cs typeface="Adobe Arabic" pitchFamily="18" charset="-78"/>
              </a:rPr>
              <a:t>10. برنامه ريزي مشخص.</a:t>
            </a:r>
            <a:endParaRPr lang="fa-IR" sz="2100" dirty="0">
              <a:solidFill>
                <a:schemeClr val="bg1">
                  <a:lumMod val="95000"/>
                </a:schemeClr>
              </a:solidFill>
              <a:latin typeface="Adobe Arabic" pitchFamily="18" charset="-78"/>
              <a:cs typeface="Adobe Arabic" pitchFamily="18" charset="-78"/>
            </a:endParaRPr>
          </a:p>
        </p:txBody>
      </p:sp>
    </p:spTree>
    <p:extLst>
      <p:ext uri="{BB962C8B-B14F-4D97-AF65-F5344CB8AC3E}">
        <p14:creationId xmlns:p14="http://schemas.microsoft.com/office/powerpoint/2010/main" val="30056582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066800"/>
            <a:ext cx="9144000" cy="1815882"/>
          </a:xfrm>
          <a:prstGeom prst="rect">
            <a:avLst/>
          </a:prstGeom>
        </p:spPr>
        <p:txBody>
          <a:bodyPr wrap="square">
            <a:spAutoFit/>
          </a:bodyPr>
          <a:lstStyle/>
          <a:p>
            <a:pPr algn="r" rtl="1"/>
            <a:r>
              <a:rPr lang="fa-IR" sz="2800" dirty="0">
                <a:solidFill>
                  <a:schemeClr val="bg1">
                    <a:lumMod val="95000"/>
                  </a:schemeClr>
                </a:solidFill>
                <a:latin typeface="Adobe Arabic" pitchFamily="18" charset="-78"/>
                <a:cs typeface="Adobe Arabic" pitchFamily="18" charset="-78"/>
              </a:rPr>
              <a:t>پروژه </a:t>
            </a:r>
            <a:r>
              <a:rPr lang="en-US" sz="2800" dirty="0">
                <a:solidFill>
                  <a:schemeClr val="bg1">
                    <a:lumMod val="95000"/>
                  </a:schemeClr>
                </a:solidFill>
                <a:latin typeface="Adobe Arabic" pitchFamily="18" charset="-78"/>
                <a:cs typeface="Adobe Arabic" pitchFamily="18" charset="-78"/>
              </a:rPr>
              <a:t>Hunter's Point South </a:t>
            </a:r>
            <a:r>
              <a:rPr lang="fa-IR" sz="2800" dirty="0" smtClean="0">
                <a:solidFill>
                  <a:schemeClr val="bg1">
                    <a:lumMod val="95000"/>
                  </a:schemeClr>
                </a:solidFill>
                <a:latin typeface="Adobe Arabic" pitchFamily="18" charset="-78"/>
                <a:cs typeface="Adobe Arabic" pitchFamily="18" charset="-78"/>
              </a:rPr>
              <a:t> ( هانتر پوینت ) نمونه </a:t>
            </a:r>
            <a:r>
              <a:rPr lang="fa-IR" sz="2800" dirty="0">
                <a:solidFill>
                  <a:schemeClr val="bg1">
                    <a:lumMod val="95000"/>
                  </a:schemeClr>
                </a:solidFill>
                <a:latin typeface="Adobe Arabic" pitchFamily="18" charset="-78"/>
                <a:cs typeface="Adobe Arabic" pitchFamily="18" charset="-78"/>
              </a:rPr>
              <a:t>ای رویاپردازانه است از یک مدل بین المللی اکولوژی شهری و یک آزمایشگاه جهانی برای تفکر پایدار خلاق. این پروژه حاصلی است از همکاری گروه </a:t>
            </a:r>
            <a:r>
              <a:rPr lang="en-US" sz="2800" dirty="0">
                <a:solidFill>
                  <a:schemeClr val="bg1">
                    <a:lumMod val="95000"/>
                  </a:schemeClr>
                </a:solidFill>
                <a:latin typeface="Adobe Arabic" pitchFamily="18" charset="-78"/>
                <a:cs typeface="Adobe Arabic" pitchFamily="18" charset="-78"/>
              </a:rPr>
              <a:t>Thomas </a:t>
            </a:r>
            <a:r>
              <a:rPr lang="en-US" sz="2800" dirty="0" err="1">
                <a:solidFill>
                  <a:schemeClr val="bg1">
                    <a:lumMod val="95000"/>
                  </a:schemeClr>
                </a:solidFill>
                <a:latin typeface="Adobe Arabic" pitchFamily="18" charset="-78"/>
                <a:cs typeface="Adobe Arabic" pitchFamily="18" charset="-78"/>
              </a:rPr>
              <a:t>Balsley</a:t>
            </a:r>
            <a:r>
              <a:rPr lang="en-US" sz="2800" dirty="0">
                <a:solidFill>
                  <a:schemeClr val="bg1">
                    <a:lumMod val="95000"/>
                  </a:schemeClr>
                </a:solidFill>
                <a:latin typeface="Adobe Arabic" pitchFamily="18" charset="-78"/>
                <a:cs typeface="Adobe Arabic" pitchFamily="18" charset="-78"/>
              </a:rPr>
              <a:t> Associates </a:t>
            </a:r>
            <a:r>
              <a:rPr lang="fa-IR" sz="2800" dirty="0">
                <a:solidFill>
                  <a:schemeClr val="bg1">
                    <a:lumMod val="95000"/>
                  </a:schemeClr>
                </a:solidFill>
                <a:latin typeface="Adobe Arabic" pitchFamily="18" charset="-78"/>
                <a:cs typeface="Adobe Arabic" pitchFamily="18" charset="-78"/>
              </a:rPr>
              <a:t>و </a:t>
            </a:r>
            <a:r>
              <a:rPr lang="en-US" sz="2800" dirty="0">
                <a:solidFill>
                  <a:schemeClr val="bg1">
                    <a:lumMod val="95000"/>
                  </a:schemeClr>
                </a:solidFill>
                <a:latin typeface="Adobe Arabic" pitchFamily="18" charset="-78"/>
                <a:cs typeface="Adobe Arabic" pitchFamily="18" charset="-78"/>
              </a:rPr>
              <a:t>WEISS/</a:t>
            </a:r>
            <a:r>
              <a:rPr lang="en-US" sz="2800" dirty="0" err="1">
                <a:solidFill>
                  <a:schemeClr val="bg1">
                    <a:lumMod val="95000"/>
                  </a:schemeClr>
                </a:solidFill>
                <a:latin typeface="Adobe Arabic" pitchFamily="18" charset="-78"/>
                <a:cs typeface="Adobe Arabic" pitchFamily="18" charset="-78"/>
              </a:rPr>
              <a:t>Manfredi</a:t>
            </a:r>
            <a:r>
              <a:rPr lang="en-US" sz="2800" dirty="0">
                <a:solidFill>
                  <a:schemeClr val="bg1">
                    <a:lumMod val="95000"/>
                  </a:schemeClr>
                </a:solidFill>
                <a:latin typeface="Adobe Arabic" pitchFamily="18" charset="-78"/>
                <a:cs typeface="Adobe Arabic" pitchFamily="18" charset="-78"/>
              </a:rPr>
              <a:t> </a:t>
            </a:r>
            <a:r>
              <a:rPr lang="fa-IR" sz="2800" dirty="0">
                <a:solidFill>
                  <a:schemeClr val="bg1">
                    <a:lumMod val="95000"/>
                  </a:schemeClr>
                </a:solidFill>
                <a:latin typeface="Adobe Arabic" pitchFamily="18" charset="-78"/>
                <a:cs typeface="Adobe Arabic" pitchFamily="18" charset="-78"/>
              </a:rPr>
              <a:t>در ایجاد فضای باز و طراحی پارک به همراه گروه </a:t>
            </a:r>
            <a:r>
              <a:rPr lang="en-US" sz="2800" dirty="0">
                <a:solidFill>
                  <a:schemeClr val="bg1">
                    <a:lumMod val="95000"/>
                  </a:schemeClr>
                </a:solidFill>
                <a:latin typeface="Adobe Arabic" pitchFamily="18" charset="-78"/>
                <a:cs typeface="Adobe Arabic" pitchFamily="18" charset="-78"/>
              </a:rPr>
              <a:t>ARUP </a:t>
            </a:r>
            <a:r>
              <a:rPr lang="fa-IR" sz="2800" dirty="0">
                <a:solidFill>
                  <a:schemeClr val="bg1">
                    <a:lumMod val="95000"/>
                  </a:schemeClr>
                </a:solidFill>
                <a:latin typeface="Adobe Arabic" pitchFamily="18" charset="-78"/>
                <a:cs typeface="Adobe Arabic" pitchFamily="18" charset="-78"/>
              </a:rPr>
              <a:t>به عنوان مشاور ارشد و طراح زیرسازی کل پروژه.</a:t>
            </a:r>
            <a:endParaRPr lang="en-US" sz="2800" dirty="0">
              <a:solidFill>
                <a:schemeClr val="bg1">
                  <a:lumMod val="95000"/>
                </a:schemeClr>
              </a:solidFill>
              <a:latin typeface="Adobe Arabic" pitchFamily="18" charset="-78"/>
              <a:cs typeface="Adobe Arabic" pitchFamily="18" charset="-78"/>
            </a:endParaRPr>
          </a:p>
        </p:txBody>
      </p:sp>
      <p:pic>
        <p:nvPicPr>
          <p:cNvPr id="1026" name="Picture 2" descr="C:\Users\Farid\Desktop\Hunters-point- Setavin (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48" y="3352800"/>
            <a:ext cx="9273095" cy="32411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7908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385</Words>
  <Application>Microsoft Office PowerPoint</Application>
  <PresentationFormat>On-screen Show (4:3)</PresentationFormat>
  <Paragraphs>56</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2  Kamran</vt:lpstr>
      <vt:lpstr>Adobe Arabic</vt:lpstr>
      <vt:lpstr>Arial</vt:lpstr>
      <vt:lpstr>Calibri</vt:lpstr>
      <vt:lpstr>IranNastaliq</vt:lpstr>
      <vt:lpstr>Neirizi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dc:creator>
  <cp:lastModifiedBy>Niloofar</cp:lastModifiedBy>
  <cp:revision>7</cp:revision>
  <dcterms:created xsi:type="dcterms:W3CDTF">2015-05-30T10:36:21Z</dcterms:created>
  <dcterms:modified xsi:type="dcterms:W3CDTF">2015-07-17T05:55:48Z</dcterms:modified>
</cp:coreProperties>
</file>